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E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2DDB-D51F-ADED-0859-D60374F9C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0F3E4D-B3DC-1771-C65E-93B6C7D352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793C1-A245-DEF9-D411-F2349E7F3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2C8CC-BE34-C656-4B84-804CAC3C2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C8669-5D71-AB0F-F06B-8ED7FD0B5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4149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3BE0D-1E3C-1853-4BF7-303C63459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FEED45-9473-7714-8610-675CD4AFCC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CFF90-C9D5-7EAC-984A-71DD988C6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014B9-21B6-77BC-21D2-19E5281B9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F40E6-F04E-1761-5AB1-B9C07E34F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5806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A8BA84-359C-894C-B1A6-7DF25237C3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3B947E-7368-B884-53EE-A486C82355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64B19-04B0-113E-93FF-57E7F85F1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571DE-BF32-D5D5-2561-FD67ED45C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997F2-BD63-B66F-0920-633F4E81D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2391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40C00-C271-A340-0848-EEED1DB72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CD6EB-15EE-8F3B-997B-61399D04B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48DB4-C880-EB8B-FCBA-FE63F6AFD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92959-91CD-543A-9187-B2ED2DA2C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B1596-C878-DF17-6FCC-DC4E1DE40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822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8320A-78C8-5969-BE95-F987724BA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8CFE2-F47A-941F-B2B3-31E9F7868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A78D8-C4EA-E741-081F-110B08B4C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0F4EC-8343-69CA-F691-F3441259B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7C2B6-CADD-CBD2-D863-805E646C3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9028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49684-FD88-75AE-CC2C-87A016A84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BEF4C-91F3-0EEB-E46D-1A9B9504D8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CAF134-A735-84AD-1C26-D77E148712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481696-1735-CA44-6FD8-2C081196F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8B6CC9-A6BB-E03C-EBB5-2B1805372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E9BF91-3037-71CD-A839-821DFA92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7533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B76D5-D328-BB4E-A44C-DB5C2DDD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C51E20-FA56-F657-15C7-7AA787B2D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78D9ED-E79E-E7C4-49F7-BCD992D3C4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7E8DB-E6F6-1A79-EAA9-269443B909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DD02AB-5463-C6EC-B00B-EDAD72156F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0B7C49-FAF8-4B99-8561-B162F44BD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4FA304-08EB-1DDA-640C-9D435F6FE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C32E9B-CB00-D5B7-AEE6-91DDE0701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7759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AFB2A-A6BE-8078-8B0D-DC777E82D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DB1794-BC4C-571A-F14E-8176EB099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D48430-E714-46D1-DFCE-676BD9076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85C44A-51E1-23D3-252E-38AA1F3A3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403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55E584-557E-7312-CD99-C566B2061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1A6244-70A6-94C0-9EAC-1A92AFCD8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D2D4F3-D7F3-BA72-DE4F-D8A77C9FD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964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EDFA2-6615-96E2-85B6-CB334380F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32563-9031-E3FE-ADA1-71522B86B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8E585F-39B0-510B-C2F6-50909E35D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121826-67DB-31B7-192A-B088A95C5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81A59-5802-984E-F606-DECCD183D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FA7137-6ECA-95AD-A9B1-30D397E66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7653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4425F-4C5B-C111-3B50-51D4F5E33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D207A9-9868-FFAE-2319-EFED12A44C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8D3046-64B3-195F-7019-71DAAABBA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3FB99-046F-1EF2-EF71-839AFCD07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BACA-999A-4EF1-B89B-3DD21ED4013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AE18E7-6EDF-7577-4E55-C52FC30C7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06202-4F7D-7FEA-B332-AE4855D9D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6861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CE0B51-5ADA-C498-348A-C5ECF0714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54635-360F-89FD-0697-E8DB64CD5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4E794-8FEE-28BA-9C81-2477CAB052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91BACA-999A-4EF1-B89B-3DD21ED40137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50D29-28A6-5280-A36B-8FE5649911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36D98-E990-D672-774A-BE2E26A7E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5BFCF-71FE-4366-B097-BA667A029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1513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24036E3-954A-E4DD-405F-05EF05F31B76}"/>
              </a:ext>
            </a:extLst>
          </p:cNvPr>
          <p:cNvSpPr txBox="1"/>
          <p:nvPr/>
        </p:nvSpPr>
        <p:spPr>
          <a:xfrm>
            <a:off x="134471" y="2375647"/>
            <a:ext cx="6463552" cy="2106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81E0F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React</a:t>
            </a:r>
            <a:r>
              <a:rPr lang="en-US" sz="6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Workshop </a:t>
            </a:r>
            <a:r>
              <a:rPr lang="en-IN" sz="6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‘24</a:t>
            </a:r>
            <a:endParaRPr lang="en-US" sz="6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D1C468D-F481-EC72-F984-C4847B579773}"/>
              </a:ext>
            </a:extLst>
          </p:cNvPr>
          <p:cNvCxnSpPr/>
          <p:nvPr/>
        </p:nvCxnSpPr>
        <p:spPr>
          <a:xfrm>
            <a:off x="134471" y="3460376"/>
            <a:ext cx="66159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7CD99CD-3BAA-3E57-9968-8E14842B4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247" y="1741394"/>
            <a:ext cx="4500282" cy="337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29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28DB89-81D4-888F-DD38-9EE02C37E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511" y="4272699"/>
            <a:ext cx="1432765" cy="10745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4525601" y="197224"/>
            <a:ext cx="3140796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Why React?</a:t>
            </a:r>
            <a:endParaRPr lang="en-IN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DC9B4-44EB-1271-9073-9AD9C89FB613}"/>
              </a:ext>
            </a:extLst>
          </p:cNvPr>
          <p:cNvSpPr txBox="1"/>
          <p:nvPr/>
        </p:nvSpPr>
        <p:spPr>
          <a:xfrm>
            <a:off x="1353670" y="4286766"/>
            <a:ext cx="25728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Regular 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9D8E90D4-E84F-C039-AF73-A23CBF03E39D}"/>
              </a:ext>
            </a:extLst>
          </p:cNvPr>
          <p:cNvSpPr/>
          <p:nvPr/>
        </p:nvSpPr>
        <p:spPr>
          <a:xfrm>
            <a:off x="2268071" y="1842247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33C955-2872-258D-2A76-FA75C2638C3D}"/>
              </a:ext>
            </a:extLst>
          </p:cNvPr>
          <p:cNvCxnSpPr>
            <a:stCxn id="2" idx="3"/>
          </p:cNvCxnSpPr>
          <p:nvPr/>
        </p:nvCxnSpPr>
        <p:spPr>
          <a:xfrm flipH="1">
            <a:off x="1792941" y="2431440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2F42F549-9173-9362-DECE-1CC839759921}"/>
              </a:ext>
            </a:extLst>
          </p:cNvPr>
          <p:cNvSpPr/>
          <p:nvPr/>
        </p:nvSpPr>
        <p:spPr>
          <a:xfrm>
            <a:off x="1344706" y="3146612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D6A0463-1752-35A0-249C-D1C8D52C5E13}"/>
              </a:ext>
            </a:extLst>
          </p:cNvPr>
          <p:cNvCxnSpPr>
            <a:cxnSpLocks/>
            <a:stCxn id="2" idx="4"/>
            <a:endCxn id="14" idx="0"/>
          </p:cNvCxnSpPr>
          <p:nvPr/>
        </p:nvCxnSpPr>
        <p:spPr>
          <a:xfrm>
            <a:off x="2640106" y="2532529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8A6AB1F4-16C6-ADED-8C78-03833A59F4B5}"/>
              </a:ext>
            </a:extLst>
          </p:cNvPr>
          <p:cNvSpPr/>
          <p:nvPr/>
        </p:nvSpPr>
        <p:spPr>
          <a:xfrm>
            <a:off x="2335306" y="3307977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A5D99F7D-B6E0-BEC1-3B5A-7A50C28CB3EB}"/>
              </a:ext>
            </a:extLst>
          </p:cNvPr>
          <p:cNvSpPr/>
          <p:nvPr/>
        </p:nvSpPr>
        <p:spPr>
          <a:xfrm>
            <a:off x="9179859" y="1842247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A28E81F-297E-861A-D23F-F3D89AE9890C}"/>
              </a:ext>
            </a:extLst>
          </p:cNvPr>
          <p:cNvCxnSpPr>
            <a:stCxn id="16" idx="3"/>
          </p:cNvCxnSpPr>
          <p:nvPr/>
        </p:nvCxnSpPr>
        <p:spPr>
          <a:xfrm flipH="1">
            <a:off x="8704729" y="2431440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4572FB70-0CD0-CEFC-764A-924D218A5B3D}"/>
              </a:ext>
            </a:extLst>
          </p:cNvPr>
          <p:cNvSpPr/>
          <p:nvPr/>
        </p:nvSpPr>
        <p:spPr>
          <a:xfrm>
            <a:off x="8256494" y="3146612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3E56E86-304A-DDC5-7BC3-2850E2067C9A}"/>
              </a:ext>
            </a:extLst>
          </p:cNvPr>
          <p:cNvCxnSpPr>
            <a:cxnSpLocks/>
            <a:stCxn id="16" idx="4"/>
            <a:endCxn id="20" idx="0"/>
          </p:cNvCxnSpPr>
          <p:nvPr/>
        </p:nvCxnSpPr>
        <p:spPr>
          <a:xfrm>
            <a:off x="9551894" y="2532529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CBD29627-29BE-AE4F-3A7D-9482E8204667}"/>
              </a:ext>
            </a:extLst>
          </p:cNvPr>
          <p:cNvSpPr/>
          <p:nvPr/>
        </p:nvSpPr>
        <p:spPr>
          <a:xfrm>
            <a:off x="9247094" y="3307977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919663-1207-9E24-51A9-2778073B99C6}"/>
              </a:ext>
            </a:extLst>
          </p:cNvPr>
          <p:cNvSpPr txBox="1"/>
          <p:nvPr/>
        </p:nvSpPr>
        <p:spPr>
          <a:xfrm>
            <a:off x="8364070" y="5378207"/>
            <a:ext cx="23756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Virtual 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43415F-FF27-F928-0173-08DCDC55CE45}"/>
              </a:ext>
            </a:extLst>
          </p:cNvPr>
          <p:cNvSpPr txBox="1"/>
          <p:nvPr/>
        </p:nvSpPr>
        <p:spPr>
          <a:xfrm>
            <a:off x="5240637" y="1657581"/>
            <a:ext cx="1710725" cy="36933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 &lt;a&gt; Tag</a:t>
            </a:r>
            <a:endParaRPr lang="en-IN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5002569-B230-1E6A-E750-40B6597AFDC9}"/>
              </a:ext>
            </a:extLst>
          </p:cNvPr>
          <p:cNvCxnSpPr>
            <a:stCxn id="3" idx="1"/>
            <a:endCxn id="2" idx="6"/>
          </p:cNvCxnSpPr>
          <p:nvPr/>
        </p:nvCxnSpPr>
        <p:spPr>
          <a:xfrm flipH="1">
            <a:off x="3012141" y="1842247"/>
            <a:ext cx="2228496" cy="345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B4F46C-5B73-357F-E1EC-85DABDC5C127}"/>
              </a:ext>
            </a:extLst>
          </p:cNvPr>
          <p:cNvCxnSpPr>
            <a:stCxn id="3" idx="3"/>
            <a:endCxn id="16" idx="2"/>
          </p:cNvCxnSpPr>
          <p:nvPr/>
        </p:nvCxnSpPr>
        <p:spPr>
          <a:xfrm>
            <a:off x="6951362" y="1842247"/>
            <a:ext cx="2228497" cy="345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618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28DB89-81D4-888F-DD38-9EE02C37E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083" y="4277181"/>
            <a:ext cx="1432765" cy="10745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4525601" y="197224"/>
            <a:ext cx="3140796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Why React?</a:t>
            </a:r>
            <a:endParaRPr lang="en-IN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DC9B4-44EB-1271-9073-9AD9C89FB613}"/>
              </a:ext>
            </a:extLst>
          </p:cNvPr>
          <p:cNvSpPr txBox="1"/>
          <p:nvPr/>
        </p:nvSpPr>
        <p:spPr>
          <a:xfrm>
            <a:off x="1353670" y="4286766"/>
            <a:ext cx="25728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Regular 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9D8E90D4-E84F-C039-AF73-A23CBF03E39D}"/>
              </a:ext>
            </a:extLst>
          </p:cNvPr>
          <p:cNvSpPr/>
          <p:nvPr/>
        </p:nvSpPr>
        <p:spPr>
          <a:xfrm>
            <a:off x="2268071" y="1842247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33C955-2872-258D-2A76-FA75C2638C3D}"/>
              </a:ext>
            </a:extLst>
          </p:cNvPr>
          <p:cNvCxnSpPr>
            <a:stCxn id="2" idx="3"/>
          </p:cNvCxnSpPr>
          <p:nvPr/>
        </p:nvCxnSpPr>
        <p:spPr>
          <a:xfrm flipH="1">
            <a:off x="1792941" y="2431440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2F42F549-9173-9362-DECE-1CC839759921}"/>
              </a:ext>
            </a:extLst>
          </p:cNvPr>
          <p:cNvSpPr/>
          <p:nvPr/>
        </p:nvSpPr>
        <p:spPr>
          <a:xfrm>
            <a:off x="1344706" y="3146612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D6A0463-1752-35A0-249C-D1C8D52C5E13}"/>
              </a:ext>
            </a:extLst>
          </p:cNvPr>
          <p:cNvCxnSpPr>
            <a:cxnSpLocks/>
            <a:stCxn id="2" idx="4"/>
            <a:endCxn id="14" idx="0"/>
          </p:cNvCxnSpPr>
          <p:nvPr/>
        </p:nvCxnSpPr>
        <p:spPr>
          <a:xfrm>
            <a:off x="2640106" y="2532529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8A6AB1F4-16C6-ADED-8C78-03833A59F4B5}"/>
              </a:ext>
            </a:extLst>
          </p:cNvPr>
          <p:cNvSpPr/>
          <p:nvPr/>
        </p:nvSpPr>
        <p:spPr>
          <a:xfrm>
            <a:off x="2335306" y="3307977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A5D99F7D-B6E0-BEC1-3B5A-7A50C28CB3EB}"/>
              </a:ext>
            </a:extLst>
          </p:cNvPr>
          <p:cNvSpPr/>
          <p:nvPr/>
        </p:nvSpPr>
        <p:spPr>
          <a:xfrm>
            <a:off x="5868431" y="1846729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A28E81F-297E-861A-D23F-F3D89AE9890C}"/>
              </a:ext>
            </a:extLst>
          </p:cNvPr>
          <p:cNvCxnSpPr>
            <a:stCxn id="16" idx="3"/>
          </p:cNvCxnSpPr>
          <p:nvPr/>
        </p:nvCxnSpPr>
        <p:spPr>
          <a:xfrm flipH="1">
            <a:off x="5393301" y="2435922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4572FB70-0CD0-CEFC-764A-924D218A5B3D}"/>
              </a:ext>
            </a:extLst>
          </p:cNvPr>
          <p:cNvSpPr/>
          <p:nvPr/>
        </p:nvSpPr>
        <p:spPr>
          <a:xfrm>
            <a:off x="4945066" y="3151094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3E56E86-304A-DDC5-7BC3-2850E2067C9A}"/>
              </a:ext>
            </a:extLst>
          </p:cNvPr>
          <p:cNvCxnSpPr>
            <a:cxnSpLocks/>
            <a:stCxn id="16" idx="4"/>
            <a:endCxn id="20" idx="0"/>
          </p:cNvCxnSpPr>
          <p:nvPr/>
        </p:nvCxnSpPr>
        <p:spPr>
          <a:xfrm>
            <a:off x="6240466" y="2537011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CBD29627-29BE-AE4F-3A7D-9482E8204667}"/>
              </a:ext>
            </a:extLst>
          </p:cNvPr>
          <p:cNvSpPr/>
          <p:nvPr/>
        </p:nvSpPr>
        <p:spPr>
          <a:xfrm>
            <a:off x="5935666" y="3312459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919663-1207-9E24-51A9-2778073B99C6}"/>
              </a:ext>
            </a:extLst>
          </p:cNvPr>
          <p:cNvSpPr txBox="1"/>
          <p:nvPr/>
        </p:nvSpPr>
        <p:spPr>
          <a:xfrm>
            <a:off x="5052642" y="5384101"/>
            <a:ext cx="2375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Old Virtual 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5254F-58E3-2B30-FFC2-2512CB1C8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912" y="4277181"/>
            <a:ext cx="1432765" cy="1074574"/>
          </a:xfrm>
          <a:prstGeom prst="rect">
            <a:avLst/>
          </a:prstGeom>
        </p:spPr>
      </p:pic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CA7AAA97-908A-8A20-742E-46E28A513C41}"/>
              </a:ext>
            </a:extLst>
          </p:cNvPr>
          <p:cNvSpPr/>
          <p:nvPr/>
        </p:nvSpPr>
        <p:spPr>
          <a:xfrm>
            <a:off x="10094260" y="1846729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1CEC5B-C618-5E06-6B9E-BEABAE77E086}"/>
              </a:ext>
            </a:extLst>
          </p:cNvPr>
          <p:cNvCxnSpPr>
            <a:stCxn id="12" idx="3"/>
          </p:cNvCxnSpPr>
          <p:nvPr/>
        </p:nvCxnSpPr>
        <p:spPr>
          <a:xfrm flipH="1">
            <a:off x="9619130" y="2435922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49B6FCCE-4CC6-6D26-0410-FB67E32BFA3B}"/>
              </a:ext>
            </a:extLst>
          </p:cNvPr>
          <p:cNvSpPr/>
          <p:nvPr/>
        </p:nvSpPr>
        <p:spPr>
          <a:xfrm>
            <a:off x="9170895" y="3151094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B7A3417-E481-49E4-3D7E-EB64F6E48F42}"/>
              </a:ext>
            </a:extLst>
          </p:cNvPr>
          <p:cNvCxnSpPr>
            <a:cxnSpLocks/>
            <a:stCxn id="12" idx="4"/>
            <a:endCxn id="25" idx="0"/>
          </p:cNvCxnSpPr>
          <p:nvPr/>
        </p:nvCxnSpPr>
        <p:spPr>
          <a:xfrm>
            <a:off x="10466295" y="2537011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9966B1D6-B2A9-9FD8-0C80-F32A26C89250}"/>
              </a:ext>
            </a:extLst>
          </p:cNvPr>
          <p:cNvSpPr/>
          <p:nvPr/>
        </p:nvSpPr>
        <p:spPr>
          <a:xfrm>
            <a:off x="10161495" y="3312459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6B9690-D9F1-03B0-4353-52471C4EC83F}"/>
              </a:ext>
            </a:extLst>
          </p:cNvPr>
          <p:cNvSpPr txBox="1"/>
          <p:nvPr/>
        </p:nvSpPr>
        <p:spPr>
          <a:xfrm>
            <a:off x="9278471" y="5384100"/>
            <a:ext cx="2375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 Virtual 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EB2DB2E-6B43-F4DC-BDD5-215EED1CCBA4}"/>
              </a:ext>
            </a:extLst>
          </p:cNvPr>
          <p:cNvCxnSpPr/>
          <p:nvPr/>
        </p:nvCxnSpPr>
        <p:spPr>
          <a:xfrm>
            <a:off x="7170916" y="2989729"/>
            <a:ext cx="182722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2659EBE-20C2-BDBF-E690-D80C9B22CAFD}"/>
              </a:ext>
            </a:extLst>
          </p:cNvPr>
          <p:cNvSpPr txBox="1"/>
          <p:nvPr/>
        </p:nvSpPr>
        <p:spPr>
          <a:xfrm>
            <a:off x="7564899" y="2640218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Compare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BEA41303-BDE2-1CF5-BE4B-725AD7E483C0}"/>
              </a:ext>
            </a:extLst>
          </p:cNvPr>
          <p:cNvSpPr/>
          <p:nvPr/>
        </p:nvSpPr>
        <p:spPr>
          <a:xfrm>
            <a:off x="11152095" y="3151094"/>
            <a:ext cx="609600" cy="591670"/>
          </a:xfrm>
          <a:prstGeom prst="flowChartConnector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IN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24DF615-4A87-8170-C111-2DC521AC8C79}"/>
              </a:ext>
            </a:extLst>
          </p:cNvPr>
          <p:cNvCxnSpPr>
            <a:stCxn id="12" idx="5"/>
            <a:endCxn id="30" idx="0"/>
          </p:cNvCxnSpPr>
          <p:nvPr/>
        </p:nvCxnSpPr>
        <p:spPr>
          <a:xfrm>
            <a:off x="10729363" y="2435922"/>
            <a:ext cx="727532" cy="71517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257E0C8-0546-B11A-E27E-06E7206552A7}"/>
              </a:ext>
            </a:extLst>
          </p:cNvPr>
          <p:cNvSpPr txBox="1"/>
          <p:nvPr/>
        </p:nvSpPr>
        <p:spPr>
          <a:xfrm>
            <a:off x="192740" y="4953212"/>
            <a:ext cx="48947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base">
              <a:buFont typeface="Wingdings" panose="05000000000000000000" pitchFamily="2" charset="2"/>
              <a:buChar char="v"/>
            </a:pPr>
            <a:r>
              <a:rPr lang="en-US" sz="1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browser parses the HTML to find the node to append.</a:t>
            </a:r>
          </a:p>
          <a:p>
            <a:pPr marL="285750" indent="-285750" algn="l" fontAlgn="base">
              <a:buFont typeface="Wingdings" panose="05000000000000000000" pitchFamily="2" charset="2"/>
              <a:buChar char="v"/>
            </a:pPr>
            <a:r>
              <a:rPr lang="en-US" sz="1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Append the new node.</a:t>
            </a:r>
          </a:p>
          <a:p>
            <a:pPr marL="285750" indent="-285750" algn="l" fontAlgn="base">
              <a:buFont typeface="Wingdings" panose="05000000000000000000" pitchFamily="2" charset="2"/>
              <a:buChar char="v"/>
            </a:pPr>
            <a:r>
              <a:rPr lang="en-US" sz="1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Recalculates the CSS for the parent and child nodes.</a:t>
            </a:r>
          </a:p>
          <a:p>
            <a:pPr marL="285750" indent="-285750" algn="l" fontAlgn="base">
              <a:buFont typeface="Wingdings" panose="05000000000000000000" pitchFamily="2" charset="2"/>
              <a:buChar char="v"/>
            </a:pPr>
            <a:r>
              <a:rPr lang="en-US" sz="1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Update the layout.</a:t>
            </a:r>
          </a:p>
          <a:p>
            <a:pPr marL="285750" indent="-285750" algn="l" fontAlgn="base">
              <a:buFont typeface="Wingdings" panose="05000000000000000000" pitchFamily="2" charset="2"/>
              <a:buChar char="v"/>
            </a:pPr>
            <a:r>
              <a:rPr lang="en-US" sz="14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Finally, traverse the tree and paint it on the screen(browser) display.</a:t>
            </a:r>
          </a:p>
          <a:p>
            <a:endParaRPr lang="en-IN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412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4525601" y="197224"/>
            <a:ext cx="3140796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Why React?</a:t>
            </a:r>
            <a:endParaRPr lang="en-IN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DC9B4-44EB-1271-9073-9AD9C89FB613}"/>
              </a:ext>
            </a:extLst>
          </p:cNvPr>
          <p:cNvSpPr txBox="1"/>
          <p:nvPr/>
        </p:nvSpPr>
        <p:spPr>
          <a:xfrm>
            <a:off x="1353670" y="4286766"/>
            <a:ext cx="25728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Regular 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9D8E90D4-E84F-C039-AF73-A23CBF03E39D}"/>
              </a:ext>
            </a:extLst>
          </p:cNvPr>
          <p:cNvSpPr/>
          <p:nvPr/>
        </p:nvSpPr>
        <p:spPr>
          <a:xfrm>
            <a:off x="2268071" y="1842247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5254F-58E3-2B30-FFC2-2512CB1C8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478" y="4277181"/>
            <a:ext cx="1432765" cy="1074574"/>
          </a:xfrm>
          <a:prstGeom prst="rect">
            <a:avLst/>
          </a:prstGeom>
        </p:spPr>
      </p:pic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CA7AAA97-908A-8A20-742E-46E28A513C41}"/>
              </a:ext>
            </a:extLst>
          </p:cNvPr>
          <p:cNvSpPr/>
          <p:nvPr/>
        </p:nvSpPr>
        <p:spPr>
          <a:xfrm>
            <a:off x="9188826" y="1846729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1CEC5B-C618-5E06-6B9E-BEABAE77E086}"/>
              </a:ext>
            </a:extLst>
          </p:cNvPr>
          <p:cNvCxnSpPr>
            <a:stCxn id="12" idx="3"/>
          </p:cNvCxnSpPr>
          <p:nvPr/>
        </p:nvCxnSpPr>
        <p:spPr>
          <a:xfrm flipH="1">
            <a:off x="8713696" y="2435922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49B6FCCE-4CC6-6D26-0410-FB67E32BFA3B}"/>
              </a:ext>
            </a:extLst>
          </p:cNvPr>
          <p:cNvSpPr/>
          <p:nvPr/>
        </p:nvSpPr>
        <p:spPr>
          <a:xfrm>
            <a:off x="8265461" y="3151094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B7A3417-E481-49E4-3D7E-EB64F6E48F42}"/>
              </a:ext>
            </a:extLst>
          </p:cNvPr>
          <p:cNvCxnSpPr>
            <a:cxnSpLocks/>
            <a:stCxn id="12" idx="4"/>
            <a:endCxn id="25" idx="0"/>
          </p:cNvCxnSpPr>
          <p:nvPr/>
        </p:nvCxnSpPr>
        <p:spPr>
          <a:xfrm>
            <a:off x="9560861" y="2537011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9966B1D6-B2A9-9FD8-0C80-F32A26C89250}"/>
              </a:ext>
            </a:extLst>
          </p:cNvPr>
          <p:cNvSpPr/>
          <p:nvPr/>
        </p:nvSpPr>
        <p:spPr>
          <a:xfrm>
            <a:off x="9256061" y="3312459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6B9690-D9F1-03B0-4353-52471C4EC83F}"/>
              </a:ext>
            </a:extLst>
          </p:cNvPr>
          <p:cNvSpPr txBox="1"/>
          <p:nvPr/>
        </p:nvSpPr>
        <p:spPr>
          <a:xfrm>
            <a:off x="8373037" y="5384100"/>
            <a:ext cx="2375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Batch Update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BEA41303-BDE2-1CF5-BE4B-725AD7E483C0}"/>
              </a:ext>
            </a:extLst>
          </p:cNvPr>
          <p:cNvSpPr/>
          <p:nvPr/>
        </p:nvSpPr>
        <p:spPr>
          <a:xfrm>
            <a:off x="10246661" y="3151094"/>
            <a:ext cx="609600" cy="591670"/>
          </a:xfrm>
          <a:prstGeom prst="flowChartConnector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IN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24DF615-4A87-8170-C111-2DC521AC8C79}"/>
              </a:ext>
            </a:extLst>
          </p:cNvPr>
          <p:cNvCxnSpPr>
            <a:stCxn id="12" idx="5"/>
            <a:endCxn id="30" idx="0"/>
          </p:cNvCxnSpPr>
          <p:nvPr/>
        </p:nvCxnSpPr>
        <p:spPr>
          <a:xfrm>
            <a:off x="9823929" y="2435922"/>
            <a:ext cx="727532" cy="71517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152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4525601" y="197224"/>
            <a:ext cx="3140796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Why React?</a:t>
            </a:r>
            <a:endParaRPr lang="en-IN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DC9B4-44EB-1271-9073-9AD9C89FB613}"/>
              </a:ext>
            </a:extLst>
          </p:cNvPr>
          <p:cNvSpPr txBox="1"/>
          <p:nvPr/>
        </p:nvSpPr>
        <p:spPr>
          <a:xfrm>
            <a:off x="1353670" y="4286766"/>
            <a:ext cx="25728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Regular 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5254F-58E3-2B30-FFC2-2512CB1C8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478" y="4277181"/>
            <a:ext cx="1432765" cy="1074574"/>
          </a:xfrm>
          <a:prstGeom prst="rect">
            <a:avLst/>
          </a:prstGeom>
        </p:spPr>
      </p:pic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CA7AAA97-908A-8A20-742E-46E28A513C41}"/>
              </a:ext>
            </a:extLst>
          </p:cNvPr>
          <p:cNvSpPr/>
          <p:nvPr/>
        </p:nvSpPr>
        <p:spPr>
          <a:xfrm>
            <a:off x="9188826" y="1846729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1CEC5B-C618-5E06-6B9E-BEABAE77E086}"/>
              </a:ext>
            </a:extLst>
          </p:cNvPr>
          <p:cNvCxnSpPr>
            <a:stCxn id="12" idx="3"/>
          </p:cNvCxnSpPr>
          <p:nvPr/>
        </p:nvCxnSpPr>
        <p:spPr>
          <a:xfrm flipH="1">
            <a:off x="8713696" y="2435922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49B6FCCE-4CC6-6D26-0410-FB67E32BFA3B}"/>
              </a:ext>
            </a:extLst>
          </p:cNvPr>
          <p:cNvSpPr/>
          <p:nvPr/>
        </p:nvSpPr>
        <p:spPr>
          <a:xfrm>
            <a:off x="8265461" y="3151094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B7A3417-E481-49E4-3D7E-EB64F6E48F42}"/>
              </a:ext>
            </a:extLst>
          </p:cNvPr>
          <p:cNvCxnSpPr>
            <a:cxnSpLocks/>
            <a:stCxn id="12" idx="4"/>
            <a:endCxn id="25" idx="0"/>
          </p:cNvCxnSpPr>
          <p:nvPr/>
        </p:nvCxnSpPr>
        <p:spPr>
          <a:xfrm>
            <a:off x="9560861" y="2537011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9966B1D6-B2A9-9FD8-0C80-F32A26C89250}"/>
              </a:ext>
            </a:extLst>
          </p:cNvPr>
          <p:cNvSpPr/>
          <p:nvPr/>
        </p:nvSpPr>
        <p:spPr>
          <a:xfrm>
            <a:off x="9256061" y="3312459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6B9690-D9F1-03B0-4353-52471C4EC83F}"/>
              </a:ext>
            </a:extLst>
          </p:cNvPr>
          <p:cNvSpPr txBox="1"/>
          <p:nvPr/>
        </p:nvSpPr>
        <p:spPr>
          <a:xfrm>
            <a:off x="8373037" y="5384100"/>
            <a:ext cx="2375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Updated</a:t>
            </a:r>
          </a:p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BEA41303-BDE2-1CF5-BE4B-725AD7E483C0}"/>
              </a:ext>
            </a:extLst>
          </p:cNvPr>
          <p:cNvSpPr/>
          <p:nvPr/>
        </p:nvSpPr>
        <p:spPr>
          <a:xfrm>
            <a:off x="10246661" y="3151094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IN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24DF615-4A87-8170-C111-2DC521AC8C79}"/>
              </a:ext>
            </a:extLst>
          </p:cNvPr>
          <p:cNvCxnSpPr>
            <a:stCxn id="12" idx="5"/>
            <a:endCxn id="30" idx="0"/>
          </p:cNvCxnSpPr>
          <p:nvPr/>
        </p:nvCxnSpPr>
        <p:spPr>
          <a:xfrm>
            <a:off x="9823929" y="2435922"/>
            <a:ext cx="727532" cy="71517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1474005F-E873-245F-1FD0-42FBDBB3D95C}"/>
              </a:ext>
            </a:extLst>
          </p:cNvPr>
          <p:cNvSpPr/>
          <p:nvPr/>
        </p:nvSpPr>
        <p:spPr>
          <a:xfrm>
            <a:off x="2268071" y="1842247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B08A34-9CFB-880E-9BE5-908BB21BAC5E}"/>
              </a:ext>
            </a:extLst>
          </p:cNvPr>
          <p:cNvCxnSpPr>
            <a:stCxn id="11" idx="3"/>
          </p:cNvCxnSpPr>
          <p:nvPr/>
        </p:nvCxnSpPr>
        <p:spPr>
          <a:xfrm flipH="1">
            <a:off x="1792941" y="2431440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A7934451-F278-24B1-9CB1-D15CFC9C6646}"/>
              </a:ext>
            </a:extLst>
          </p:cNvPr>
          <p:cNvSpPr/>
          <p:nvPr/>
        </p:nvSpPr>
        <p:spPr>
          <a:xfrm>
            <a:off x="1344706" y="3146612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0796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4525601" y="197224"/>
            <a:ext cx="3140796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Why React?</a:t>
            </a:r>
            <a:endParaRPr lang="en-IN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DC9B4-44EB-1271-9073-9AD9C89FB613}"/>
              </a:ext>
            </a:extLst>
          </p:cNvPr>
          <p:cNvSpPr txBox="1"/>
          <p:nvPr/>
        </p:nvSpPr>
        <p:spPr>
          <a:xfrm>
            <a:off x="1353670" y="4286766"/>
            <a:ext cx="25728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Regular 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5254F-58E3-2B30-FFC2-2512CB1C8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478" y="4277181"/>
            <a:ext cx="1432765" cy="1074574"/>
          </a:xfrm>
          <a:prstGeom prst="rect">
            <a:avLst/>
          </a:prstGeom>
        </p:spPr>
      </p:pic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CA7AAA97-908A-8A20-742E-46E28A513C41}"/>
              </a:ext>
            </a:extLst>
          </p:cNvPr>
          <p:cNvSpPr/>
          <p:nvPr/>
        </p:nvSpPr>
        <p:spPr>
          <a:xfrm>
            <a:off x="9188826" y="1846729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1CEC5B-C618-5E06-6B9E-BEABAE77E086}"/>
              </a:ext>
            </a:extLst>
          </p:cNvPr>
          <p:cNvCxnSpPr>
            <a:stCxn id="12" idx="3"/>
          </p:cNvCxnSpPr>
          <p:nvPr/>
        </p:nvCxnSpPr>
        <p:spPr>
          <a:xfrm flipH="1">
            <a:off x="8713696" y="2435922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49B6FCCE-4CC6-6D26-0410-FB67E32BFA3B}"/>
              </a:ext>
            </a:extLst>
          </p:cNvPr>
          <p:cNvSpPr/>
          <p:nvPr/>
        </p:nvSpPr>
        <p:spPr>
          <a:xfrm>
            <a:off x="8265461" y="3151094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B7A3417-E481-49E4-3D7E-EB64F6E48F42}"/>
              </a:ext>
            </a:extLst>
          </p:cNvPr>
          <p:cNvCxnSpPr>
            <a:cxnSpLocks/>
            <a:stCxn id="12" idx="4"/>
            <a:endCxn id="25" idx="0"/>
          </p:cNvCxnSpPr>
          <p:nvPr/>
        </p:nvCxnSpPr>
        <p:spPr>
          <a:xfrm>
            <a:off x="9560861" y="2537011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9966B1D6-B2A9-9FD8-0C80-F32A26C89250}"/>
              </a:ext>
            </a:extLst>
          </p:cNvPr>
          <p:cNvSpPr/>
          <p:nvPr/>
        </p:nvSpPr>
        <p:spPr>
          <a:xfrm>
            <a:off x="9256061" y="3312459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6B9690-D9F1-03B0-4353-52471C4EC83F}"/>
              </a:ext>
            </a:extLst>
          </p:cNvPr>
          <p:cNvSpPr txBox="1"/>
          <p:nvPr/>
        </p:nvSpPr>
        <p:spPr>
          <a:xfrm>
            <a:off x="8373037" y="5384100"/>
            <a:ext cx="2375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Updated</a:t>
            </a:r>
          </a:p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BEA41303-BDE2-1CF5-BE4B-725AD7E483C0}"/>
              </a:ext>
            </a:extLst>
          </p:cNvPr>
          <p:cNvSpPr/>
          <p:nvPr/>
        </p:nvSpPr>
        <p:spPr>
          <a:xfrm>
            <a:off x="10246661" y="3151094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IN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24DF615-4A87-8170-C111-2DC521AC8C79}"/>
              </a:ext>
            </a:extLst>
          </p:cNvPr>
          <p:cNvCxnSpPr>
            <a:stCxn id="12" idx="5"/>
            <a:endCxn id="30" idx="0"/>
          </p:cNvCxnSpPr>
          <p:nvPr/>
        </p:nvCxnSpPr>
        <p:spPr>
          <a:xfrm>
            <a:off x="9823929" y="2435922"/>
            <a:ext cx="727532" cy="71517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E81B3952-F6C7-58D9-C40B-954F0EA7D448}"/>
              </a:ext>
            </a:extLst>
          </p:cNvPr>
          <p:cNvSpPr/>
          <p:nvPr/>
        </p:nvSpPr>
        <p:spPr>
          <a:xfrm>
            <a:off x="2268071" y="1842247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B4372A8-EA0B-872A-4D34-13B52073AE29}"/>
              </a:ext>
            </a:extLst>
          </p:cNvPr>
          <p:cNvCxnSpPr>
            <a:stCxn id="10" idx="3"/>
          </p:cNvCxnSpPr>
          <p:nvPr/>
        </p:nvCxnSpPr>
        <p:spPr>
          <a:xfrm flipH="1">
            <a:off x="1792941" y="2431440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13C383F5-2617-B639-ADFF-FCC633A81CF7}"/>
              </a:ext>
            </a:extLst>
          </p:cNvPr>
          <p:cNvSpPr/>
          <p:nvPr/>
        </p:nvSpPr>
        <p:spPr>
          <a:xfrm>
            <a:off x="1344706" y="3146612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4EEB325-30AD-5429-4CBA-FFAB8816A94C}"/>
              </a:ext>
            </a:extLst>
          </p:cNvPr>
          <p:cNvCxnSpPr>
            <a:cxnSpLocks/>
            <a:stCxn id="10" idx="4"/>
            <a:endCxn id="18" idx="0"/>
          </p:cNvCxnSpPr>
          <p:nvPr/>
        </p:nvCxnSpPr>
        <p:spPr>
          <a:xfrm>
            <a:off x="2640106" y="2532529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B1D4F4E7-D764-CC91-D9BA-3BFE9BD82A68}"/>
              </a:ext>
            </a:extLst>
          </p:cNvPr>
          <p:cNvSpPr/>
          <p:nvPr/>
        </p:nvSpPr>
        <p:spPr>
          <a:xfrm>
            <a:off x="2335306" y="3307977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6435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4525601" y="197224"/>
            <a:ext cx="3140796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Why React?</a:t>
            </a:r>
            <a:endParaRPr lang="en-IN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DC9B4-44EB-1271-9073-9AD9C89FB613}"/>
              </a:ext>
            </a:extLst>
          </p:cNvPr>
          <p:cNvSpPr txBox="1"/>
          <p:nvPr/>
        </p:nvSpPr>
        <p:spPr>
          <a:xfrm>
            <a:off x="1353670" y="4286766"/>
            <a:ext cx="25728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Regular 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5254F-58E3-2B30-FFC2-2512CB1C8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478" y="4277181"/>
            <a:ext cx="1432765" cy="1074574"/>
          </a:xfrm>
          <a:prstGeom prst="rect">
            <a:avLst/>
          </a:prstGeom>
        </p:spPr>
      </p:pic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CA7AAA97-908A-8A20-742E-46E28A513C41}"/>
              </a:ext>
            </a:extLst>
          </p:cNvPr>
          <p:cNvSpPr/>
          <p:nvPr/>
        </p:nvSpPr>
        <p:spPr>
          <a:xfrm>
            <a:off x="9188826" y="1846729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1CEC5B-C618-5E06-6B9E-BEABAE77E086}"/>
              </a:ext>
            </a:extLst>
          </p:cNvPr>
          <p:cNvCxnSpPr>
            <a:stCxn id="12" idx="3"/>
          </p:cNvCxnSpPr>
          <p:nvPr/>
        </p:nvCxnSpPr>
        <p:spPr>
          <a:xfrm flipH="1">
            <a:off x="8713696" y="2435922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49B6FCCE-4CC6-6D26-0410-FB67E32BFA3B}"/>
              </a:ext>
            </a:extLst>
          </p:cNvPr>
          <p:cNvSpPr/>
          <p:nvPr/>
        </p:nvSpPr>
        <p:spPr>
          <a:xfrm>
            <a:off x="8265461" y="3151094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B7A3417-E481-49E4-3D7E-EB64F6E48F42}"/>
              </a:ext>
            </a:extLst>
          </p:cNvPr>
          <p:cNvCxnSpPr>
            <a:cxnSpLocks/>
            <a:stCxn id="12" idx="4"/>
            <a:endCxn id="25" idx="0"/>
          </p:cNvCxnSpPr>
          <p:nvPr/>
        </p:nvCxnSpPr>
        <p:spPr>
          <a:xfrm>
            <a:off x="9560861" y="2537011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9966B1D6-B2A9-9FD8-0C80-F32A26C89250}"/>
              </a:ext>
            </a:extLst>
          </p:cNvPr>
          <p:cNvSpPr/>
          <p:nvPr/>
        </p:nvSpPr>
        <p:spPr>
          <a:xfrm>
            <a:off x="9256061" y="3312459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6B9690-D9F1-03B0-4353-52471C4EC83F}"/>
              </a:ext>
            </a:extLst>
          </p:cNvPr>
          <p:cNvSpPr txBox="1"/>
          <p:nvPr/>
        </p:nvSpPr>
        <p:spPr>
          <a:xfrm>
            <a:off x="8373037" y="5384100"/>
            <a:ext cx="2375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Updated</a:t>
            </a:r>
          </a:p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BEA41303-BDE2-1CF5-BE4B-725AD7E483C0}"/>
              </a:ext>
            </a:extLst>
          </p:cNvPr>
          <p:cNvSpPr/>
          <p:nvPr/>
        </p:nvSpPr>
        <p:spPr>
          <a:xfrm>
            <a:off x="10246661" y="3151094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IN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24DF615-4A87-8170-C111-2DC521AC8C79}"/>
              </a:ext>
            </a:extLst>
          </p:cNvPr>
          <p:cNvCxnSpPr>
            <a:stCxn id="12" idx="5"/>
            <a:endCxn id="30" idx="0"/>
          </p:cNvCxnSpPr>
          <p:nvPr/>
        </p:nvCxnSpPr>
        <p:spPr>
          <a:xfrm>
            <a:off x="9823929" y="2435922"/>
            <a:ext cx="727532" cy="71517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E81B3952-F6C7-58D9-C40B-954F0EA7D448}"/>
              </a:ext>
            </a:extLst>
          </p:cNvPr>
          <p:cNvSpPr/>
          <p:nvPr/>
        </p:nvSpPr>
        <p:spPr>
          <a:xfrm>
            <a:off x="2268071" y="1842247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B4372A8-EA0B-872A-4D34-13B52073AE29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1792941" y="2431440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13C383F5-2617-B639-ADFF-FCC633A81CF7}"/>
              </a:ext>
            </a:extLst>
          </p:cNvPr>
          <p:cNvSpPr/>
          <p:nvPr/>
        </p:nvSpPr>
        <p:spPr>
          <a:xfrm>
            <a:off x="1344706" y="3146612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4EEB325-30AD-5429-4CBA-FFAB8816A94C}"/>
              </a:ext>
            </a:extLst>
          </p:cNvPr>
          <p:cNvCxnSpPr>
            <a:cxnSpLocks/>
            <a:stCxn id="10" idx="4"/>
            <a:endCxn id="18" idx="0"/>
          </p:cNvCxnSpPr>
          <p:nvPr/>
        </p:nvCxnSpPr>
        <p:spPr>
          <a:xfrm>
            <a:off x="2640106" y="2532529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B1D4F4E7-D764-CC91-D9BA-3BFE9BD82A68}"/>
              </a:ext>
            </a:extLst>
          </p:cNvPr>
          <p:cNvSpPr/>
          <p:nvPr/>
        </p:nvSpPr>
        <p:spPr>
          <a:xfrm>
            <a:off x="2335306" y="3307977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D0E1F6F9-9968-F5FA-AFAE-785AE8BB4E89}"/>
              </a:ext>
            </a:extLst>
          </p:cNvPr>
          <p:cNvSpPr/>
          <p:nvPr/>
        </p:nvSpPr>
        <p:spPr>
          <a:xfrm>
            <a:off x="2268071" y="1842247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162CBCE-E9A7-128F-AD9C-0133FC539C62}"/>
              </a:ext>
            </a:extLst>
          </p:cNvPr>
          <p:cNvCxnSpPr>
            <a:stCxn id="39" idx="3"/>
          </p:cNvCxnSpPr>
          <p:nvPr/>
        </p:nvCxnSpPr>
        <p:spPr>
          <a:xfrm flipH="1">
            <a:off x="1792941" y="2431440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8CBCCC0B-15BC-94EA-E625-F730F009F3B8}"/>
              </a:ext>
            </a:extLst>
          </p:cNvPr>
          <p:cNvSpPr/>
          <p:nvPr/>
        </p:nvSpPr>
        <p:spPr>
          <a:xfrm>
            <a:off x="1344706" y="3146612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5907AC0-B28F-A97D-1199-58E4586C6135}"/>
              </a:ext>
            </a:extLst>
          </p:cNvPr>
          <p:cNvCxnSpPr>
            <a:cxnSpLocks/>
            <a:stCxn id="39" idx="4"/>
            <a:endCxn id="43" idx="0"/>
          </p:cNvCxnSpPr>
          <p:nvPr/>
        </p:nvCxnSpPr>
        <p:spPr>
          <a:xfrm>
            <a:off x="2640106" y="2532529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id="{4568CF25-9A25-618E-452E-95D40CD99B28}"/>
              </a:ext>
            </a:extLst>
          </p:cNvPr>
          <p:cNvSpPr/>
          <p:nvPr/>
        </p:nvSpPr>
        <p:spPr>
          <a:xfrm>
            <a:off x="2335306" y="3307977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8517C75E-D932-BD63-7407-73FB98016675}"/>
              </a:ext>
            </a:extLst>
          </p:cNvPr>
          <p:cNvSpPr/>
          <p:nvPr/>
        </p:nvSpPr>
        <p:spPr>
          <a:xfrm>
            <a:off x="3325906" y="3146612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IN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BC430F8-0818-797C-1466-4BEA2F2E2521}"/>
              </a:ext>
            </a:extLst>
          </p:cNvPr>
          <p:cNvCxnSpPr>
            <a:stCxn id="39" idx="5"/>
            <a:endCxn id="44" idx="0"/>
          </p:cNvCxnSpPr>
          <p:nvPr/>
        </p:nvCxnSpPr>
        <p:spPr>
          <a:xfrm>
            <a:off x="2903174" y="2431440"/>
            <a:ext cx="727532" cy="71517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877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186683" y="170330"/>
            <a:ext cx="4027962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React Concepts</a:t>
            </a:r>
            <a:endParaRPr lang="en-IN" sz="4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CBB0CC-B789-66BA-D4B7-FCEA558A900B}"/>
              </a:ext>
            </a:extLst>
          </p:cNvPr>
          <p:cNvSpPr txBox="1"/>
          <p:nvPr/>
        </p:nvSpPr>
        <p:spPr>
          <a:xfrm>
            <a:off x="186683" y="1344706"/>
            <a:ext cx="2092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useState()</a:t>
            </a:r>
            <a:endParaRPr lang="en-IN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Rectangle 12">
            <a:extLst>
              <a:ext uri="{FF2B5EF4-FFF2-40B4-BE49-F238E27FC236}">
                <a16:creationId xmlns:a16="http://schemas.microsoft.com/office/drawing/2014/main" id="{8FBDCB02-58D5-A38E-2A6E-B54ABAD6A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683" y="2030978"/>
            <a:ext cx="1041374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React Hook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Introduced in React 16.8 to enable state management in functional components.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Declares State Variables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Allows you to add state to function components previously stateless.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Rectangle 13">
            <a:extLst>
              <a:ext uri="{FF2B5EF4-FFF2-40B4-BE49-F238E27FC236}">
                <a16:creationId xmlns:a16="http://schemas.microsoft.com/office/drawing/2014/main" id="{48DED7D2-3A29-6BF2-E1F1-3EFB4662B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683" y="3231307"/>
            <a:ext cx="7900048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to Use useState?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 from React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import { useState } from 'react’;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Syntax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const [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stateVariable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setStateFunction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 = useState(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initialValue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);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Returns Two Values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current state value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stateVariable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function to update the state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setStateFunction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2947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CD99CD-3BAA-3E57-9968-8E14842B4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835" y="5746376"/>
            <a:ext cx="1482165" cy="11116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84464F-CCDE-AF6D-22B5-D20CA84939A5}"/>
              </a:ext>
            </a:extLst>
          </p:cNvPr>
          <p:cNvSpPr txBox="1"/>
          <p:nvPr/>
        </p:nvSpPr>
        <p:spPr>
          <a:xfrm>
            <a:off x="3788304" y="3044279"/>
            <a:ext cx="2316661" cy="76944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r"/>
            <a:r>
              <a:rPr lang="en-U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Agenda</a:t>
            </a:r>
            <a:endParaRPr lang="en-IN" sz="4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1D3AA33-06DC-6DEC-CC83-AC16AA8524FF}"/>
              </a:ext>
            </a:extLst>
          </p:cNvPr>
          <p:cNvCxnSpPr>
            <a:cxnSpLocks/>
          </p:cNvCxnSpPr>
          <p:nvPr/>
        </p:nvCxnSpPr>
        <p:spPr>
          <a:xfrm>
            <a:off x="6104965" y="636494"/>
            <a:ext cx="0" cy="55491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2FB127A-F969-5802-3359-9672AAA415CF}"/>
              </a:ext>
            </a:extLst>
          </p:cNvPr>
          <p:cNvSpPr txBox="1"/>
          <p:nvPr/>
        </p:nvSpPr>
        <p:spPr>
          <a:xfrm>
            <a:off x="6203577" y="871913"/>
            <a:ext cx="3025957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Introduction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Why React?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React Concepts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Setup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JSX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useState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useEffect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Components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Props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Routing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Forms &amp; Validations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API Calls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Data Mapping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/>
              <a:t>Conditional Rendering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3217552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89B923-009E-44F1-5531-6FEB77C61510}"/>
              </a:ext>
            </a:extLst>
          </p:cNvPr>
          <p:cNvSpPr txBox="1"/>
          <p:nvPr/>
        </p:nvSpPr>
        <p:spPr>
          <a:xfrm>
            <a:off x="128016" y="731520"/>
            <a:ext cx="50978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Name</a:t>
            </a:r>
          </a:p>
          <a:p>
            <a:r>
              <a:rPr lang="en-US" sz="5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Hemant Dutta</a:t>
            </a:r>
            <a:endParaRPr lang="en-IN" sz="5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362614-02FF-32DF-FB68-FA7A0AB783A2}"/>
              </a:ext>
            </a:extLst>
          </p:cNvPr>
          <p:cNvSpPr txBox="1"/>
          <p:nvPr/>
        </p:nvSpPr>
        <p:spPr>
          <a:xfrm>
            <a:off x="128016" y="2905780"/>
            <a:ext cx="3576620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Rishte To hum aapke</a:t>
            </a:r>
          </a:p>
          <a:p>
            <a:r>
              <a:rPr lang="en-US" sz="4400" b="1" dirty="0"/>
              <a:t>Super Senior </a:t>
            </a:r>
            <a:r>
              <a:rPr lang="en-US" dirty="0"/>
              <a:t>hai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E81EE-DCFE-0D58-54C1-174BC33FC9E0}"/>
              </a:ext>
            </a:extLst>
          </p:cNvPr>
          <p:cNvSpPr txBox="1"/>
          <p:nvPr/>
        </p:nvSpPr>
        <p:spPr>
          <a:xfrm>
            <a:off x="128016" y="4809744"/>
            <a:ext cx="5982022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Profession</a:t>
            </a:r>
          </a:p>
          <a:p>
            <a:r>
              <a:rPr lang="en-US" sz="4000" b="1" dirty="0"/>
              <a:t>Professional Chat-GPT User</a:t>
            </a:r>
            <a:endParaRPr lang="en-IN" sz="4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C8AF4B-FD9D-C048-0703-FCC260266A72}"/>
              </a:ext>
            </a:extLst>
          </p:cNvPr>
          <p:cNvSpPr txBox="1"/>
          <p:nvPr/>
        </p:nvSpPr>
        <p:spPr>
          <a:xfrm>
            <a:off x="8103632" y="2551837"/>
            <a:ext cx="3773342" cy="175432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5400" b="1" dirty="0"/>
              <a:t>My</a:t>
            </a:r>
          </a:p>
          <a:p>
            <a:pPr algn="ctr"/>
            <a:r>
              <a:rPr lang="en-US" sz="5400" b="1" dirty="0"/>
              <a:t>Introduction</a:t>
            </a:r>
            <a:endParaRPr lang="en-IN" sz="5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CCE1F2-9CBA-E010-9EBA-3AC9AD1E5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835" y="5746376"/>
            <a:ext cx="1482165" cy="111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215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89B923-009E-44F1-5531-6FEB77C61510}"/>
              </a:ext>
            </a:extLst>
          </p:cNvPr>
          <p:cNvSpPr txBox="1"/>
          <p:nvPr/>
        </p:nvSpPr>
        <p:spPr>
          <a:xfrm>
            <a:off x="128016" y="731520"/>
            <a:ext cx="50978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Name</a:t>
            </a:r>
          </a:p>
          <a:p>
            <a:r>
              <a:rPr lang="en-US" sz="5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Hemant Dutta</a:t>
            </a:r>
            <a:endParaRPr lang="en-IN" sz="5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362614-02FF-32DF-FB68-FA7A0AB783A2}"/>
              </a:ext>
            </a:extLst>
          </p:cNvPr>
          <p:cNvSpPr txBox="1"/>
          <p:nvPr/>
        </p:nvSpPr>
        <p:spPr>
          <a:xfrm>
            <a:off x="128016" y="2905780"/>
            <a:ext cx="3576620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Rishte To hum aapke</a:t>
            </a:r>
          </a:p>
          <a:p>
            <a:r>
              <a:rPr lang="en-US" sz="4400" b="1" dirty="0"/>
              <a:t>Super Senior </a:t>
            </a:r>
            <a:r>
              <a:rPr lang="en-US" dirty="0"/>
              <a:t>hai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E81EE-DCFE-0D58-54C1-174BC33FC9E0}"/>
              </a:ext>
            </a:extLst>
          </p:cNvPr>
          <p:cNvSpPr txBox="1"/>
          <p:nvPr/>
        </p:nvSpPr>
        <p:spPr>
          <a:xfrm>
            <a:off x="128016" y="4809744"/>
            <a:ext cx="4092723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Profession</a:t>
            </a:r>
          </a:p>
          <a:p>
            <a:r>
              <a:rPr lang="en-US" sz="4000" b="1" dirty="0"/>
              <a:t>Software Engineer</a:t>
            </a:r>
            <a:endParaRPr lang="en-IN" sz="4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C8AF4B-FD9D-C048-0703-FCC260266A72}"/>
              </a:ext>
            </a:extLst>
          </p:cNvPr>
          <p:cNvSpPr txBox="1"/>
          <p:nvPr/>
        </p:nvSpPr>
        <p:spPr>
          <a:xfrm>
            <a:off x="8103632" y="2551837"/>
            <a:ext cx="3773342" cy="175432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5400" b="1" dirty="0"/>
              <a:t>My</a:t>
            </a:r>
          </a:p>
          <a:p>
            <a:pPr algn="ctr"/>
            <a:r>
              <a:rPr lang="en-US" sz="5400" b="1" dirty="0"/>
              <a:t>Introduction</a:t>
            </a:r>
            <a:endParaRPr lang="en-IN" sz="5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B6284A-C6BA-F213-F664-F34B2575E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835" y="5746376"/>
            <a:ext cx="1482165" cy="111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6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28DB89-81D4-888F-DD38-9EE02C37E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035" y="1901638"/>
            <a:ext cx="4072965" cy="30547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143436" y="161365"/>
            <a:ext cx="3890296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What is React?</a:t>
            </a:r>
            <a:endParaRPr lang="en-IN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DC9B4-44EB-1271-9073-9AD9C89FB613}"/>
              </a:ext>
            </a:extLst>
          </p:cNvPr>
          <p:cNvSpPr txBox="1"/>
          <p:nvPr/>
        </p:nvSpPr>
        <p:spPr>
          <a:xfrm>
            <a:off x="143436" y="1582340"/>
            <a:ext cx="616323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React is a JavaScript library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Developed by Facebook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First released in 2013 for building user interfaces.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Focuses on UI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Specifically for building user interfaces in web applications.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JavaScript XML (JSX)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A syntax extension that allows writing HTML elements in JavaScript.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Reusable UI Building Blocks (Components)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Pieces of UI that can be reused throughout the application.</a:t>
            </a:r>
          </a:p>
        </p:txBody>
      </p:sp>
    </p:spTree>
    <p:extLst>
      <p:ext uri="{BB962C8B-B14F-4D97-AF65-F5344CB8AC3E}">
        <p14:creationId xmlns:p14="http://schemas.microsoft.com/office/powerpoint/2010/main" val="1354226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28DB89-81D4-888F-DD38-9EE02C37E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617" y="5719482"/>
            <a:ext cx="1432765" cy="10745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4525601" y="197224"/>
            <a:ext cx="3140796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Why React?</a:t>
            </a:r>
            <a:endParaRPr lang="en-IN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DC9B4-44EB-1271-9073-9AD9C89FB613}"/>
              </a:ext>
            </a:extLst>
          </p:cNvPr>
          <p:cNvSpPr txBox="1"/>
          <p:nvPr/>
        </p:nvSpPr>
        <p:spPr>
          <a:xfrm>
            <a:off x="3014382" y="2028616"/>
            <a:ext cx="616323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Virtual DOM</a:t>
            </a:r>
            <a:endParaRPr lang="en-US" sz="8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902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28DB89-81D4-888F-DD38-9EE02C37E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9482"/>
            <a:ext cx="1432765" cy="10745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4525601" y="197224"/>
            <a:ext cx="3140796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Why React?</a:t>
            </a:r>
            <a:endParaRPr lang="en-IN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DC9B4-44EB-1271-9073-9AD9C89FB613}"/>
              </a:ext>
            </a:extLst>
          </p:cNvPr>
          <p:cNvSpPr txBox="1"/>
          <p:nvPr/>
        </p:nvSpPr>
        <p:spPr>
          <a:xfrm>
            <a:off x="7344336" y="6086170"/>
            <a:ext cx="47400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Virtual DOM</a:t>
            </a:r>
            <a:endParaRPr lang="en-US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83343E-D0CC-ECB9-474B-C47B80AB7FE3}"/>
              </a:ext>
            </a:extLst>
          </p:cNvPr>
          <p:cNvSpPr txBox="1"/>
          <p:nvPr/>
        </p:nvSpPr>
        <p:spPr>
          <a:xfrm>
            <a:off x="0" y="2120947"/>
            <a:ext cx="620859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b="1" dirty="0"/>
              <a:t>What is a DOM (Document Object Model)?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b="1" dirty="0"/>
              <a:t>Tree Structure Representation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b="1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b="1" dirty="0"/>
              <a:t>Interface Between HTML and JavaScript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b="1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b="1" dirty="0"/>
              <a:t>Direct Manipulation Can Be Slow</a:t>
            </a:r>
            <a:endParaRPr lang="en-IN" dirty="0"/>
          </a:p>
        </p:txBody>
      </p:sp>
      <p:pic>
        <p:nvPicPr>
          <p:cNvPr id="1029" name="Picture 5" descr="JavaScript HTML DOM">
            <a:extLst>
              <a:ext uri="{FF2B5EF4-FFF2-40B4-BE49-F238E27FC236}">
                <a16:creationId xmlns:a16="http://schemas.microsoft.com/office/drawing/2014/main" id="{AC8E3965-C273-DE0A-9B72-22932D46B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753" y="1598831"/>
            <a:ext cx="6687671" cy="366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180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28DB89-81D4-888F-DD38-9EE02C37E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9482"/>
            <a:ext cx="1432765" cy="10745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4525601" y="197224"/>
            <a:ext cx="3140796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Why React?</a:t>
            </a:r>
            <a:endParaRPr lang="en-IN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DC9B4-44EB-1271-9073-9AD9C89FB613}"/>
              </a:ext>
            </a:extLst>
          </p:cNvPr>
          <p:cNvSpPr txBox="1"/>
          <p:nvPr/>
        </p:nvSpPr>
        <p:spPr>
          <a:xfrm>
            <a:off x="7344336" y="6086170"/>
            <a:ext cx="47400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Virtual DOM</a:t>
            </a:r>
            <a:endParaRPr lang="en-US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83343E-D0CC-ECB9-474B-C47B80AB7FE3}"/>
              </a:ext>
            </a:extLst>
          </p:cNvPr>
          <p:cNvSpPr txBox="1"/>
          <p:nvPr/>
        </p:nvSpPr>
        <p:spPr>
          <a:xfrm>
            <a:off x="0" y="2336393"/>
            <a:ext cx="620859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/>
              <a:t>What is a Virtual DOM?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dirty="0"/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b="1" dirty="0"/>
              <a:t>Lightweight Copy of the Real DOM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b="1" dirty="0"/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b="1" dirty="0"/>
              <a:t>Diffing Algorithm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b="1" dirty="0"/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b="1" dirty="0"/>
              <a:t>Batch Updates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C9C72E-B06E-7B0B-45AB-5C78AEE86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572" y="1689287"/>
            <a:ext cx="6958852" cy="34794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546619C-B20D-2EAE-4D98-E23E6F2AAAA2}"/>
              </a:ext>
            </a:extLst>
          </p:cNvPr>
          <p:cNvSpPr/>
          <p:nvPr/>
        </p:nvSpPr>
        <p:spPr>
          <a:xfrm>
            <a:off x="11250706" y="1541929"/>
            <a:ext cx="833718" cy="600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332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28DB89-81D4-888F-DD38-9EE02C37E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511" y="4272699"/>
            <a:ext cx="1432765" cy="10745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4A8602-29C7-C017-8816-E4241CAD4304}"/>
              </a:ext>
            </a:extLst>
          </p:cNvPr>
          <p:cNvSpPr txBox="1"/>
          <p:nvPr/>
        </p:nvSpPr>
        <p:spPr>
          <a:xfrm>
            <a:off x="4525601" y="197224"/>
            <a:ext cx="3140796" cy="8309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/>
              <a:t>Why React?</a:t>
            </a:r>
            <a:endParaRPr lang="en-IN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DC9B4-44EB-1271-9073-9AD9C89FB613}"/>
              </a:ext>
            </a:extLst>
          </p:cNvPr>
          <p:cNvSpPr txBox="1"/>
          <p:nvPr/>
        </p:nvSpPr>
        <p:spPr>
          <a:xfrm>
            <a:off x="1353670" y="4286766"/>
            <a:ext cx="25728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Regular 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9D8E90D4-E84F-C039-AF73-A23CBF03E39D}"/>
              </a:ext>
            </a:extLst>
          </p:cNvPr>
          <p:cNvSpPr/>
          <p:nvPr/>
        </p:nvSpPr>
        <p:spPr>
          <a:xfrm>
            <a:off x="2268071" y="1842247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33C955-2872-258D-2A76-FA75C2638C3D}"/>
              </a:ext>
            </a:extLst>
          </p:cNvPr>
          <p:cNvCxnSpPr>
            <a:stCxn id="2" idx="3"/>
          </p:cNvCxnSpPr>
          <p:nvPr/>
        </p:nvCxnSpPr>
        <p:spPr>
          <a:xfrm flipH="1">
            <a:off x="1792941" y="2431440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2F42F549-9173-9362-DECE-1CC839759921}"/>
              </a:ext>
            </a:extLst>
          </p:cNvPr>
          <p:cNvSpPr/>
          <p:nvPr/>
        </p:nvSpPr>
        <p:spPr>
          <a:xfrm>
            <a:off x="1344706" y="3146612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D6A0463-1752-35A0-249C-D1C8D52C5E13}"/>
              </a:ext>
            </a:extLst>
          </p:cNvPr>
          <p:cNvCxnSpPr>
            <a:cxnSpLocks/>
            <a:stCxn id="2" idx="4"/>
            <a:endCxn id="14" idx="0"/>
          </p:cNvCxnSpPr>
          <p:nvPr/>
        </p:nvCxnSpPr>
        <p:spPr>
          <a:xfrm>
            <a:off x="2640106" y="2532529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8A6AB1F4-16C6-ADED-8C78-03833A59F4B5}"/>
              </a:ext>
            </a:extLst>
          </p:cNvPr>
          <p:cNvSpPr/>
          <p:nvPr/>
        </p:nvSpPr>
        <p:spPr>
          <a:xfrm>
            <a:off x="2335306" y="3307977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A5D99F7D-B6E0-BEC1-3B5A-7A50C28CB3EB}"/>
              </a:ext>
            </a:extLst>
          </p:cNvPr>
          <p:cNvSpPr/>
          <p:nvPr/>
        </p:nvSpPr>
        <p:spPr>
          <a:xfrm>
            <a:off x="9179859" y="1842247"/>
            <a:ext cx="744070" cy="690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</a:t>
            </a:r>
            <a:endParaRPr lang="en-IN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A28E81F-297E-861A-D23F-F3D89AE9890C}"/>
              </a:ext>
            </a:extLst>
          </p:cNvPr>
          <p:cNvCxnSpPr>
            <a:stCxn id="16" idx="3"/>
          </p:cNvCxnSpPr>
          <p:nvPr/>
        </p:nvCxnSpPr>
        <p:spPr>
          <a:xfrm flipH="1">
            <a:off x="8704729" y="2431440"/>
            <a:ext cx="584097" cy="7779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4572FB70-0CD0-CEFC-764A-924D218A5B3D}"/>
              </a:ext>
            </a:extLst>
          </p:cNvPr>
          <p:cNvSpPr/>
          <p:nvPr/>
        </p:nvSpPr>
        <p:spPr>
          <a:xfrm>
            <a:off x="8256494" y="3146612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  <a:endParaRPr lang="en-IN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3E56E86-304A-DDC5-7BC3-2850E2067C9A}"/>
              </a:ext>
            </a:extLst>
          </p:cNvPr>
          <p:cNvCxnSpPr>
            <a:cxnSpLocks/>
            <a:stCxn id="16" idx="4"/>
            <a:endCxn id="20" idx="0"/>
          </p:cNvCxnSpPr>
          <p:nvPr/>
        </p:nvCxnSpPr>
        <p:spPr>
          <a:xfrm>
            <a:off x="9551894" y="2532529"/>
            <a:ext cx="0" cy="77544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CBD29627-29BE-AE4F-3A7D-9482E8204667}"/>
              </a:ext>
            </a:extLst>
          </p:cNvPr>
          <p:cNvSpPr/>
          <p:nvPr/>
        </p:nvSpPr>
        <p:spPr>
          <a:xfrm>
            <a:off x="9247094" y="3307977"/>
            <a:ext cx="609600" cy="591670"/>
          </a:xfrm>
          <a:prstGeom prst="flowChartConnec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919663-1207-9E24-51A9-2778073B99C6}"/>
              </a:ext>
            </a:extLst>
          </p:cNvPr>
          <p:cNvSpPr txBox="1"/>
          <p:nvPr/>
        </p:nvSpPr>
        <p:spPr>
          <a:xfrm>
            <a:off x="8364070" y="5378207"/>
            <a:ext cx="23756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Virtual DOM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483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</TotalTime>
  <Words>422</Words>
  <Application>Microsoft Office PowerPoint</Application>
  <PresentationFormat>Widescreen</PresentationFormat>
  <Paragraphs>163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Tahoma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Hemant Dutta</dc:creator>
  <cp:lastModifiedBy>Hemant Dutta</cp:lastModifiedBy>
  <cp:revision>23</cp:revision>
  <dcterms:created xsi:type="dcterms:W3CDTF">2024-08-30T17:33:06Z</dcterms:created>
  <dcterms:modified xsi:type="dcterms:W3CDTF">2024-08-30T21:23:58Z</dcterms:modified>
</cp:coreProperties>
</file>